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c695b88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c695b88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10eabfe94d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10eabfe94d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5ee9c9ae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15ee9c9ae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0eabfeb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10eabfeb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0eabfeb5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0eabfeb5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0eabfe94d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0eabfe94d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10eabfeb5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10eabfeb5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10eabfeb53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10eabfeb53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0eabfeb53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10eabfeb53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0eabfeb53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10eabfeb53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10eabfeb53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10eabfeb53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0c695b882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0c695b882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0eabfeb53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10eabfeb53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c695b8828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0c695b8828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0eabfe9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10eabfe9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10eabfe94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10eabfe94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0c695b8828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0c695b8828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15ee9c9ae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15ee9c9ae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15ee9c9ae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15ee9c9ae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15ee9c9ae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15ee9c9ae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10eabfe94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10eabfe94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0eabfe94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10eabfe94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9.png"/><Relationship Id="rId6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9.png"/><Relationship Id="rId5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37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Relationship Id="rId4" Type="http://schemas.openxmlformats.org/officeDocument/2006/relationships/image" Target="../media/image43.png"/><Relationship Id="rId5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space.bilibili.com/21630984" TargetMode="External"/><Relationship Id="rId4" Type="http://schemas.openxmlformats.org/officeDocument/2006/relationships/hyperlink" Target="https://www.youtube.com/c/%E5%8F%A4%E5%9F%8E%E7%AE%97%E6%B3%95" TargetMode="External"/><Relationship Id="rId5" Type="http://schemas.openxmlformats.org/officeDocument/2006/relationships/image" Target="../media/image42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cnblogs.com/steven_oyj/archive/2010/05/22/1741370.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hyperlink" Target="https://www.geeksforgeeks.org/advanced-quick-sort-hybrid-algorithm/" TargetMode="External"/><Relationship Id="rId5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13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hyperlink" Target="https://en.wikipedia.org/wiki/Quickselect" TargetMode="External"/><Relationship Id="rId7" Type="http://schemas.openxmlformats.org/officeDocument/2006/relationships/hyperlink" Target="https://www.geeksforgeeks.org/quick-sort/" TargetMode="External"/><Relationship Id="rId8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138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LeetCode 全系列速通 (四)</a:t>
            </a:r>
            <a:endParaRPr b="1"/>
          </a:p>
        </p:txBody>
      </p:sp>
      <p:sp>
        <p:nvSpPr>
          <p:cNvPr id="55" name="Google Shape;55;p13"/>
          <p:cNvSpPr txBox="1"/>
          <p:nvPr/>
        </p:nvSpPr>
        <p:spPr>
          <a:xfrm>
            <a:off x="6695400" y="4213350"/>
            <a:ext cx="190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你们的好朋友Eddie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2186900" y="2370825"/>
            <a:ext cx="6243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10</a:t>
            </a:r>
            <a:r>
              <a:rPr lang="en" sz="2200"/>
              <a:t>. </a:t>
            </a:r>
            <a:r>
              <a:rPr lang="en" sz="2200"/>
              <a:t>分治法 Divide and conquer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11</a:t>
            </a:r>
            <a:r>
              <a:rPr lang="en" sz="2200"/>
              <a:t>. 位</a:t>
            </a:r>
            <a:r>
              <a:rPr lang="en" sz="2200"/>
              <a:t>运算</a:t>
            </a:r>
            <a:r>
              <a:rPr lang="en" sz="2200"/>
              <a:t> </a:t>
            </a:r>
            <a:r>
              <a:rPr lang="en" sz="2200"/>
              <a:t>Bit Manipulation</a:t>
            </a:r>
            <a:endParaRPr b="1"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12</a:t>
            </a:r>
            <a:r>
              <a:rPr lang="en" sz="2200"/>
              <a:t>. </a:t>
            </a:r>
            <a:r>
              <a:rPr lang="en" sz="2200"/>
              <a:t>前缀和 Prefix Sum</a:t>
            </a:r>
            <a:endParaRPr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786" y="0"/>
            <a:ext cx="420421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634987" cy="2104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104624"/>
            <a:ext cx="2761227" cy="303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78400" y="2718150"/>
            <a:ext cx="2861374" cy="160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6770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2243" y="0"/>
            <a:ext cx="462175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100951" cy="381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4"/>
          <p:cNvPicPr preferRelativeResize="0"/>
          <p:nvPr/>
        </p:nvPicPr>
        <p:blipFill rotWithShape="1">
          <a:blip r:embed="rId4">
            <a:alphaModFix/>
          </a:blip>
          <a:srcRect b="0" l="-370" r="370" t="0"/>
          <a:stretch/>
        </p:blipFill>
        <p:spPr>
          <a:xfrm>
            <a:off x="3522400" y="1433150"/>
            <a:ext cx="5600699" cy="371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 txBox="1"/>
          <p:nvPr/>
        </p:nvSpPr>
        <p:spPr>
          <a:xfrm>
            <a:off x="3522400" y="0"/>
            <a:ext cx="38400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为什么要使用 BitMask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为高效使用内存， 无论C++还是java都经常使用到BitMask, 尤其是在View这样的基础类中这种用法更为常见.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一个对象经常存在多种状态，在 Java 中，一个 byte 类型，有 8 位（bit），可以表达 8 个不同的状态，并且“这些状态是互不影响”的。而 int 类型，则有 32 位，可以表达 32 种状态。</a:t>
            </a:r>
            <a:endParaRPr sz="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6666"/>
              <a:buFont typeface="Arial"/>
              <a:buNone/>
            </a:pPr>
            <a:r>
              <a:rPr b="1" lang="en" sz="1650">
                <a:solidFill>
                  <a:srgbClr val="404040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异或 </a:t>
            </a:r>
            <a:r>
              <a:rPr b="1" lang="en" sz="900">
                <a:solidFill>
                  <a:srgbClr val="C7254E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^</a:t>
            </a:r>
            <a:r>
              <a:rPr b="1" lang="en" sz="1650">
                <a:solidFill>
                  <a:srgbClr val="404040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运算的小技巧</a:t>
            </a:r>
            <a:endParaRPr b="1" sz="1650">
              <a:solidFill>
                <a:srgbClr val="40404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4325" y="72000"/>
            <a:ext cx="5620151" cy="124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00" y="1264450"/>
            <a:ext cx="4897781" cy="387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1881" y="1474375"/>
            <a:ext cx="3809719" cy="3487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3711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9350" y="2595775"/>
            <a:ext cx="3374651" cy="253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2089" y="0"/>
            <a:ext cx="4621900" cy="256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6"/>
          <p:cNvSpPr txBox="1"/>
          <p:nvPr/>
        </p:nvSpPr>
        <p:spPr>
          <a:xfrm>
            <a:off x="3563850" y="3264325"/>
            <a:ext cx="20163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生成mask去产生所有的解，mask二进制表示的每一位上的数字，1表示取，0表示不取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 </a:t>
            </a:r>
            <a:r>
              <a:rPr lang="en"/>
              <a:t>Summany</a:t>
            </a:r>
            <a:endParaRPr/>
          </a:p>
        </p:txBody>
      </p:sp>
      <p:sp>
        <p:nvSpPr>
          <p:cNvPr id="162" name="Google Shape;16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en" sz="1900">
                <a:solidFill>
                  <a:schemeClr val="dk1"/>
                </a:solidFill>
              </a:rPr>
              <a:t>计算机有一套机制用二进制表示（正/负）整数/小数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en" sz="1900">
                <a:solidFill>
                  <a:schemeClr val="dk1"/>
                </a:solidFill>
              </a:rPr>
              <a:t>平时我们写代码不用刻意写 ‘&lt;&lt;’ 或者 ‘&gt;&gt;’ 等移位运算符, 因为编译器会自动做优化。</a:t>
            </a:r>
            <a:endParaRPr sz="19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如果要写，建议加括号。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en" sz="1900">
                <a:solidFill>
                  <a:schemeClr val="dk1"/>
                </a:solidFill>
              </a:rPr>
              <a:t>熟记真值表。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en" sz="1900">
                <a:solidFill>
                  <a:schemeClr val="dk1"/>
                </a:solidFill>
              </a:rPr>
              <a:t>XOR 有很多性质， 最重要的是:  定义本身和交换律、结合律。</a:t>
            </a:r>
            <a:endParaRPr sz="19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其他性质可从定义和交换律、结合律推导出来。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en" sz="1900">
                <a:solidFill>
                  <a:schemeClr val="dk1"/>
                </a:solidFill>
              </a:rPr>
              <a:t>XOR 的性质产生了很多等式，这些等式有时候可以写成状态转移方程，</a:t>
            </a:r>
            <a:endParaRPr sz="19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可以把原问题转换成dp问题。</a:t>
            </a:r>
            <a:endParaRPr sz="2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241250" y="178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什么是前缀和(PreFix Sum)?</a:t>
            </a:r>
            <a:endParaRPr/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67500"/>
            <a:ext cx="3652775" cy="1493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6721" y="967500"/>
            <a:ext cx="5277278" cy="41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052125"/>
            <a:ext cx="4483949" cy="93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975" y="4311550"/>
            <a:ext cx="3936450" cy="64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/>
        </p:nvSpPr>
        <p:spPr>
          <a:xfrm>
            <a:off x="493625" y="2556288"/>
            <a:ext cx="372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模板1， size = N, 元素对应, 首位为nums[0]</a:t>
            </a:r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562725" y="3911350"/>
            <a:ext cx="372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模板1， size = N + 1, prefix首位为0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2484" y="0"/>
            <a:ext cx="66815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9"/>
          <p:cNvSpPr txBox="1"/>
          <p:nvPr/>
        </p:nvSpPr>
        <p:spPr>
          <a:xfrm>
            <a:off x="5291600" y="957625"/>
            <a:ext cx="2675400" cy="42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2sum  两数之差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简化版本接雨水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random &amp; binary search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基础模板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2sum  两数之余数相同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数学，基础左右相同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2sum  两束之余数相同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rangeSum 2d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sliding window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单调队列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binary search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rangeSum 2d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sliding window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2sum 两数和为0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基础暴力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破题，频率差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rangeSum 1d</a:t>
            </a:r>
            <a:endParaRPr sz="1550"/>
          </a:p>
        </p:txBody>
      </p:sp>
      <p:sp>
        <p:nvSpPr>
          <p:cNvPr id="180" name="Google Shape;180;p29"/>
          <p:cNvSpPr txBox="1"/>
          <p:nvPr/>
        </p:nvSpPr>
        <p:spPr>
          <a:xfrm>
            <a:off x="49375" y="513350"/>
            <a:ext cx="246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从频率最高的17题中我们可以发现常考的知识点有</a:t>
            </a:r>
            <a:endParaRPr/>
          </a:p>
        </p:txBody>
      </p:sp>
      <p:sp>
        <p:nvSpPr>
          <p:cNvPr id="181" name="Google Shape;181;p29"/>
          <p:cNvSpPr txBox="1"/>
          <p:nvPr/>
        </p:nvSpPr>
        <p:spPr>
          <a:xfrm>
            <a:off x="217200" y="1352525"/>
            <a:ext cx="2083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AutoNum type="arabicPeriod"/>
            </a:pPr>
            <a:r>
              <a:rPr b="1" lang="en">
                <a:solidFill>
                  <a:srgbClr val="FF0000"/>
                </a:solidFill>
              </a:rPr>
              <a:t>2sum系列</a:t>
            </a:r>
            <a:endParaRPr b="1"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AutoNum type="arabicPeriod"/>
            </a:pPr>
            <a:r>
              <a:rPr b="1" lang="en">
                <a:solidFill>
                  <a:srgbClr val="FF0000"/>
                </a:solidFill>
              </a:rPr>
              <a:t>rangeSum</a:t>
            </a:r>
            <a:endParaRPr b="1"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AutoNum type="arabicPeriod"/>
            </a:pPr>
            <a:r>
              <a:rPr b="1" lang="en">
                <a:solidFill>
                  <a:srgbClr val="FF0000"/>
                </a:solidFill>
              </a:rPr>
              <a:t>sliding window</a:t>
            </a:r>
            <a:endParaRPr b="1"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AutoNum type="arabicPeriod"/>
            </a:pPr>
            <a:r>
              <a:rPr b="1" lang="en">
                <a:solidFill>
                  <a:srgbClr val="FF0000"/>
                </a:solidFill>
              </a:rPr>
              <a:t>monotonic queue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少量扫描线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rolling hash内部也使用了prefix sum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/>
        </p:nvSpPr>
        <p:spPr>
          <a:xfrm>
            <a:off x="177700" y="78975"/>
            <a:ext cx="54198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2sum系列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2sum 系列在整个leetcode中大概有50多道, 基本思路是求两数字之和等于target， 两数之差，两数的余数相同，或者两数和为0(如果只有1，-1则为二者数量相同)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我们之后应该会出一期专门针对2sum， 3sum, 4sum系列的，这里只拿出最经典的3个和prefix sum相关的2sum题目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在进入prefix sum之前让我们一起来回忆一下原版2sum（没有强化+5， 没有上配件，没有大改）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题目求出了2个数字的和，diff = target - nums[i]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通过简单的变化我们可以同样做到求出2数只差等于target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diff =  nums[i] - target, 而两数只差的概念在prefix sum中就是subarray的sum。这里我们就过渡到了prefix sum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87" name="Google Shape;1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0300" y="0"/>
            <a:ext cx="3593700" cy="4706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200" y="3711679"/>
            <a:ext cx="4951601" cy="139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186567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8650" y="3070300"/>
            <a:ext cx="6425352" cy="207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1367" y="665750"/>
            <a:ext cx="4652632" cy="236468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1"/>
          <p:cNvSpPr txBox="1"/>
          <p:nvPr/>
        </p:nvSpPr>
        <p:spPr>
          <a:xfrm>
            <a:off x="4452425" y="69100"/>
            <a:ext cx="430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前缀和的O(n2)解法，我们可以o1得到subarray sum直接和k进行比较</a:t>
            </a:r>
            <a:endParaRPr/>
          </a:p>
        </p:txBody>
      </p:sp>
      <p:sp>
        <p:nvSpPr>
          <p:cNvPr id="197" name="Google Shape;197;p31"/>
          <p:cNvSpPr txBox="1"/>
          <p:nvPr/>
        </p:nvSpPr>
        <p:spPr>
          <a:xfrm>
            <a:off x="1895500" y="2454700"/>
            <a:ext cx="237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最优解O(n), 我们找2个数字之和等于k，2sum的变种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8475" y="12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我们希望在60题之内做一个可以在1到2小时可以覆盖的知识点，可以用来快速复习</a:t>
            </a: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130825" y="1010775"/>
            <a:ext cx="4568100" cy="40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算法 27题</a:t>
            </a:r>
            <a:endParaRPr sz="1300">
              <a:solidFill>
                <a:schemeClr val="accen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1. bianry search 3题，一道正常binary, 一道用来猜答案，lis</a:t>
            </a:r>
            <a:endParaRPr sz="1300">
              <a:solidFill>
                <a:schemeClr val="accen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2. pointer 2题，2 sum, 3sum</a:t>
            </a:r>
            <a:endParaRPr sz="1300">
              <a:solidFill>
                <a:schemeClr val="accen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3. sliding window 2题</a:t>
            </a:r>
            <a:endParaRPr sz="1300">
              <a:solidFill>
                <a:schemeClr val="accen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4. bfs + dfs 3 + 3 = 6 题</a:t>
            </a:r>
            <a:endParaRPr sz="1300">
              <a:solidFill>
                <a:schemeClr val="accen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5. backtracking 2题， subset, permutation</a:t>
            </a:r>
            <a:endParaRPr sz="1300">
              <a:solidFill>
                <a:schemeClr val="accen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6. sort merge sort/quick sort/bucket sort 3题</a:t>
            </a:r>
            <a:endParaRPr b="1" sz="1300">
              <a:solidFill>
                <a:srgbClr val="FF000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7. monotonic stack 2题</a:t>
            </a:r>
            <a:endParaRPr sz="1300">
              <a:solidFill>
                <a:schemeClr val="accen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8. monotonic queue 2题</a:t>
            </a:r>
            <a:endParaRPr sz="1300">
              <a:solidFill>
                <a:schemeClr val="accen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9. 扫描线 2题</a:t>
            </a:r>
            <a:endParaRPr b="1" sz="1300">
              <a:solidFill>
                <a:srgbClr val="FF000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10. divide and conquer 2题</a:t>
            </a:r>
            <a:endParaRPr b="1" sz="1200">
              <a:solidFill>
                <a:srgbClr val="FF000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11. Bit manipulation 2题</a:t>
            </a:r>
            <a:endParaRPr b="1" sz="1200">
              <a:solidFill>
                <a:srgbClr val="FF000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12. prefix sum 1题</a:t>
            </a:r>
            <a:endParaRPr sz="1300">
              <a:solidFill>
                <a:schemeClr val="accen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4585675" y="1010775"/>
            <a:ext cx="42255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数据结构18题 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13. Trie 2题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14. heap 2题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15. union find 1题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16. list 翻转+合并+找环+删除+结构转换 5题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17. comparator 1题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18. LRU 1题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19. tree 遍历+结构转换+LCA+BST+Iterator 6题</a:t>
            </a:r>
            <a:endParaRPr b="1" sz="1200">
              <a:solidFill>
                <a:srgbClr val="FF000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610725" y="3495025"/>
            <a:ext cx="4175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图 6题 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bfs, dfs, topological, dijikstra, union find, mst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动态规划 9题 </a:t>
            </a:r>
            <a:b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1d, 2d, backpack1,2, dfs+memo, LIS, LCS, LPS, range DP (覆盖坐标类，背包类，区间类，字符串单双序列) 9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我们今天学习了divide and conquer, 这个是一个很万能的解法，但是很多时候并不一定好用(比如有pq的情况下，面试可能pq就给过了，dc的话只是follow up要小心第一时间把自己给绕进去，给一个workable的solution是最重要的)， 另外常常用于nlogn的优化，一般给avg(N)并且可以根据pivot优化，quickSelect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bit部分说实话考的很少很少，甚至低于dp的范畴，主要用于状态压缩或者暴力解的时候方便穷尽所有的case，在contest里面常见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prefix sum常考2 sum, 我们之前已经有了2 sum专题，感兴趣可以翻看。2 sum是常考题目最高频，必须完全熟练掌握。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type="title"/>
          </p:nvPr>
        </p:nvSpPr>
        <p:spPr>
          <a:xfrm>
            <a:off x="311700" y="148150"/>
            <a:ext cx="8520600" cy="7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通讯页面</a:t>
            </a:r>
            <a:endParaRPr sz="2000"/>
          </a:p>
        </p:txBody>
      </p:sp>
      <p:sp>
        <p:nvSpPr>
          <p:cNvPr id="209" name="Google Shape;209;p33"/>
          <p:cNvSpPr txBox="1"/>
          <p:nvPr>
            <p:ph idx="1" type="body"/>
          </p:nvPr>
        </p:nvSpPr>
        <p:spPr>
          <a:xfrm>
            <a:off x="311700" y="1081475"/>
            <a:ext cx="4396200" cy="21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Bilibili 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https://space.bilibili.com/21630984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Youtube 搜索古城算法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https://www.youtube.com/c/古城算法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wechat	回复‘加群’可加群，还有周赛</a:t>
            </a:r>
            <a:endParaRPr/>
          </a:p>
        </p:txBody>
      </p:sp>
      <p:sp>
        <p:nvSpPr>
          <p:cNvPr id="210" name="Google Shape;210;p33"/>
          <p:cNvSpPr txBox="1"/>
          <p:nvPr/>
        </p:nvSpPr>
        <p:spPr>
          <a:xfrm>
            <a:off x="5708350" y="3363900"/>
            <a:ext cx="28656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谢谢大家的支持！请点赞订阅硬币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3000订阅会出一期dp总结篇</a:t>
            </a:r>
            <a:endParaRPr/>
          </a:p>
        </p:txBody>
      </p:sp>
      <p:sp>
        <p:nvSpPr>
          <p:cNvPr id="211" name="Google Shape;211;p33"/>
          <p:cNvSpPr txBox="1"/>
          <p:nvPr/>
        </p:nvSpPr>
        <p:spPr>
          <a:xfrm>
            <a:off x="5708350" y="4016275"/>
            <a:ext cx="3219600" cy="9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</a:rPr>
              <a:t>免费，不要钱，不卖课，不推销，不辅导，公开资料和视频，任何人和你说钱都是骗子！</a:t>
            </a:r>
            <a:endParaRPr b="1" sz="1500">
              <a:solidFill>
                <a:srgbClr val="FF0000"/>
              </a:solidFill>
            </a:endParaRPr>
          </a:p>
        </p:txBody>
      </p:sp>
      <p:pic>
        <p:nvPicPr>
          <p:cNvPr id="212" name="Google Shape;21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113675"/>
            <a:ext cx="3942681" cy="167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8500" y="148150"/>
            <a:ext cx="2333850" cy="98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58500" y="1208350"/>
            <a:ext cx="2333842" cy="197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220" name="Google Shape;220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五大常用算法之一：分治算法- 红脸书生- 博客园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188526" cy="15739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140100" y="1901300"/>
            <a:ext cx="58707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Divide and conquer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把</a:t>
            </a:r>
            <a:r>
              <a:rPr lang="en"/>
              <a:t>大问题分成2个或者2个以上的小问题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解决小问题并且把结果合并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hybrid algorithm 实际代码中我们不会等base case小到1或者0，当relative small的时候我们就会去计算，比如quick sort, size &lt; 10 我们就会去用insertion sort做而不是继续divide </a:t>
            </a:r>
            <a:r>
              <a:rPr lang="en" u="sng">
                <a:solidFill>
                  <a:schemeClr val="hlink"/>
                </a:solidFill>
                <a:hlinkClick r:id="rId4"/>
              </a:rPr>
              <a:t>Advanced Quick Sort (Hybrid Algorithm) - GeeksforGeeks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redundant</a:t>
            </a:r>
            <a:r>
              <a:rPr lang="en">
                <a:solidFill>
                  <a:schemeClr val="dk1"/>
                </a:solidFill>
              </a:rPr>
              <a:t> call 需要避免，Fibnacci 就是一个例子，虽然是divide and conquer但是有很多的重复call, 所以这里memoization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9753" y="2034725"/>
            <a:ext cx="3184251" cy="291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Divide and conquer concept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1638" y="1017725"/>
            <a:ext cx="4382350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214650" y="1231874"/>
            <a:ext cx="4776000" cy="3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4D4D4D"/>
                </a:solidFill>
                <a:highlight>
                  <a:srgbClr val="FFFFFF"/>
                </a:highlight>
              </a:rPr>
              <a:t>1、</a:t>
            </a:r>
            <a:r>
              <a:rPr b="1" lang="en" sz="1350">
                <a:solidFill>
                  <a:srgbClr val="4D4D4D"/>
                </a:solidFill>
                <a:highlight>
                  <a:srgbClr val="FFFFFF"/>
                </a:highlight>
              </a:rPr>
              <a:t>Divide</a:t>
            </a:r>
            <a:r>
              <a:rPr lang="en" sz="1350">
                <a:solidFill>
                  <a:srgbClr val="4D4D4D"/>
                </a:solidFill>
                <a:highlight>
                  <a:srgbClr val="FFFFFF"/>
                </a:highlight>
              </a:rPr>
              <a:t> the problem into a number of subproblems that are smaller instances of the same problem.</a:t>
            </a:r>
            <a:endParaRPr sz="1350">
              <a:solidFill>
                <a:srgbClr val="4D4D4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44444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4D4D4D"/>
                </a:solidFill>
                <a:highlight>
                  <a:srgbClr val="FFFFFF"/>
                </a:highlight>
              </a:rPr>
              <a:t>2、</a:t>
            </a:r>
            <a:r>
              <a:rPr b="1" lang="en" sz="1350">
                <a:solidFill>
                  <a:srgbClr val="4D4D4D"/>
                </a:solidFill>
                <a:highlight>
                  <a:srgbClr val="FFFFFF"/>
                </a:highlight>
              </a:rPr>
              <a:t>Conquer</a:t>
            </a:r>
            <a:r>
              <a:rPr lang="en" sz="1350">
                <a:solidFill>
                  <a:srgbClr val="4D4D4D"/>
                </a:solidFill>
                <a:highlight>
                  <a:srgbClr val="FFFFFF"/>
                </a:highlight>
              </a:rPr>
              <a:t> the subproblems by solving them recursively. If the subproblem sizes are small enough, however, just solve the subproblems in a straightforward manner.</a:t>
            </a:r>
            <a:endParaRPr sz="1350">
              <a:solidFill>
                <a:srgbClr val="4D4D4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44444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50">
                <a:solidFill>
                  <a:srgbClr val="4D4D4D"/>
                </a:solidFill>
                <a:highlight>
                  <a:srgbClr val="FFFFFF"/>
                </a:highlight>
              </a:rPr>
              <a:t>3、</a:t>
            </a:r>
            <a:r>
              <a:rPr b="1" lang="en" sz="1350">
                <a:solidFill>
                  <a:srgbClr val="4D4D4D"/>
                </a:solidFill>
                <a:highlight>
                  <a:srgbClr val="FFFFFF"/>
                </a:highlight>
              </a:rPr>
              <a:t>Combine</a:t>
            </a:r>
            <a:r>
              <a:rPr lang="en" sz="1350">
                <a:solidFill>
                  <a:srgbClr val="4D4D4D"/>
                </a:solidFill>
                <a:highlight>
                  <a:srgbClr val="FFFFFF"/>
                </a:highlight>
              </a:rPr>
              <a:t> the solutions to the subproblems into the solution for the original problem.</a:t>
            </a:r>
            <a:endParaRPr sz="1350">
              <a:solidFill>
                <a:srgbClr val="4D4D4D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92350" y="38050"/>
            <a:ext cx="406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Divide and conquer in BST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5739" y="0"/>
            <a:ext cx="474826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350" y="517400"/>
            <a:ext cx="2716200" cy="329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845325"/>
            <a:ext cx="5929375" cy="129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920" y="0"/>
            <a:ext cx="5143081" cy="44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47000"/>
            <a:ext cx="3795925" cy="449649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186800" y="206800"/>
            <a:ext cx="384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Divide and Conquer in matrix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903775" cy="303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2975" y="878550"/>
            <a:ext cx="4781024" cy="426495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/>
        </p:nvSpPr>
        <p:spPr>
          <a:xfrm>
            <a:off x="1807900" y="66725"/>
            <a:ext cx="507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 sort 就是使用了2分的divide and conquer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284825" y="109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快速幂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00" y="807575"/>
            <a:ext cx="4047337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 rotWithShape="1">
          <a:blip r:embed="rId4">
            <a:alphaModFix/>
          </a:blip>
          <a:srcRect b="38183" l="0" r="0" t="0"/>
          <a:stretch/>
        </p:blipFill>
        <p:spPr>
          <a:xfrm>
            <a:off x="4378975" y="2571750"/>
            <a:ext cx="4639475" cy="214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2737" y="73863"/>
            <a:ext cx="4091820" cy="18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9725" y="1967369"/>
            <a:ext cx="4199725" cy="64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268907" cy="28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 rotWithShape="1">
          <a:blip r:embed="rId4">
            <a:alphaModFix/>
          </a:blip>
          <a:srcRect b="1468" l="0" r="0" t="0"/>
          <a:stretch/>
        </p:blipFill>
        <p:spPr>
          <a:xfrm>
            <a:off x="4142063" y="0"/>
            <a:ext cx="4997412" cy="435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 rotWithShape="1">
          <a:blip r:embed="rId5">
            <a:alphaModFix/>
          </a:blip>
          <a:srcRect b="0" l="0" r="0" t="2629"/>
          <a:stretch/>
        </p:blipFill>
        <p:spPr>
          <a:xfrm>
            <a:off x="0" y="2840200"/>
            <a:ext cx="3882583" cy="19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/>
        </p:nvSpPr>
        <p:spPr>
          <a:xfrm>
            <a:off x="4121700" y="4358400"/>
            <a:ext cx="5022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ighlight>
                  <a:srgbClr val="FFFFFF"/>
                </a:highlight>
                <a:hlinkClick r:id="rId6"/>
              </a:rPr>
              <a:t>Quickselect </a:t>
            </a:r>
            <a:r>
              <a:rPr lang="en" sz="1300">
                <a:solidFill>
                  <a:srgbClr val="40424E"/>
                </a:solidFill>
                <a:highlight>
                  <a:srgbClr val="FFFFFF"/>
                </a:highlight>
              </a:rPr>
              <a:t>is a selection algorithm to find the k-th smallest element in an unordered list. It is related to the </a:t>
            </a:r>
            <a:r>
              <a:rPr lang="en" sz="1300" u="sng">
                <a:solidFill>
                  <a:schemeClr val="hlink"/>
                </a:solidFill>
                <a:highlight>
                  <a:srgbClr val="FFFFFF"/>
                </a:highlight>
                <a:hlinkClick r:id="rId7"/>
              </a:rPr>
              <a:t>quick sort</a:t>
            </a:r>
            <a:r>
              <a:rPr lang="en" sz="1300">
                <a:solidFill>
                  <a:srgbClr val="40424E"/>
                </a:solidFill>
                <a:highlight>
                  <a:srgbClr val="FFFFFF"/>
                </a:highlight>
              </a:rPr>
              <a:t> sorting algorithm.</a:t>
            </a:r>
            <a:endParaRPr/>
          </a:p>
        </p:txBody>
      </p:sp>
      <p:sp>
        <p:nvSpPr>
          <p:cNvPr id="118" name="Google Shape;118;p21"/>
          <p:cNvSpPr txBox="1"/>
          <p:nvPr/>
        </p:nvSpPr>
        <p:spPr>
          <a:xfrm>
            <a:off x="6929575" y="2440000"/>
            <a:ext cx="204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Avg T(n) = O(n)</a:t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4811675"/>
            <a:ext cx="5022343" cy="33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